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6" r:id="rId2"/>
    <p:sldId id="576" r:id="rId3"/>
    <p:sldId id="575" r:id="rId4"/>
    <p:sldId id="574" r:id="rId5"/>
    <p:sldId id="535" r:id="rId6"/>
    <p:sldId id="536" r:id="rId7"/>
    <p:sldId id="292" r:id="rId8"/>
    <p:sldId id="310" r:id="rId9"/>
    <p:sldId id="321" r:id="rId10"/>
    <p:sldId id="355" r:id="rId11"/>
    <p:sldId id="356" r:id="rId12"/>
    <p:sldId id="322" r:id="rId13"/>
    <p:sldId id="565" r:id="rId14"/>
    <p:sldId id="298" r:id="rId15"/>
    <p:sldId id="294" r:id="rId16"/>
    <p:sldId id="295" r:id="rId17"/>
    <p:sldId id="296" r:id="rId18"/>
    <p:sldId id="297" r:id="rId19"/>
    <p:sldId id="537" r:id="rId20"/>
    <p:sldId id="538" r:id="rId21"/>
    <p:sldId id="323" r:id="rId22"/>
    <p:sldId id="307" r:id="rId23"/>
    <p:sldId id="308" r:id="rId24"/>
    <p:sldId id="569" r:id="rId25"/>
    <p:sldId id="357" r:id="rId26"/>
    <p:sldId id="556" r:id="rId27"/>
    <p:sldId id="325" r:id="rId28"/>
    <p:sldId id="533" r:id="rId29"/>
    <p:sldId id="534" r:id="rId30"/>
    <p:sldId id="326" r:id="rId31"/>
    <p:sldId id="319" r:id="rId32"/>
    <p:sldId id="347" r:id="rId33"/>
    <p:sldId id="539" r:id="rId34"/>
    <p:sldId id="540" r:id="rId35"/>
    <p:sldId id="320" r:id="rId36"/>
    <p:sldId id="561" r:id="rId37"/>
    <p:sldId id="562" r:id="rId38"/>
    <p:sldId id="543" r:id="rId39"/>
    <p:sldId id="563" r:id="rId40"/>
    <p:sldId id="564" r:id="rId41"/>
    <p:sldId id="542" r:id="rId42"/>
    <p:sldId id="544" r:id="rId43"/>
    <p:sldId id="545" r:id="rId44"/>
    <p:sldId id="547" r:id="rId45"/>
    <p:sldId id="327" r:id="rId46"/>
    <p:sldId id="301" r:id="rId47"/>
    <p:sldId id="551" r:id="rId48"/>
    <p:sldId id="299" r:id="rId49"/>
    <p:sldId id="302" r:id="rId50"/>
    <p:sldId id="555" r:id="rId51"/>
    <p:sldId id="303" r:id="rId52"/>
    <p:sldId id="557" r:id="rId53"/>
    <p:sldId id="558" r:id="rId54"/>
    <p:sldId id="559" r:id="rId55"/>
    <p:sldId id="300" r:id="rId56"/>
    <p:sldId id="560" r:id="rId57"/>
    <p:sldId id="570" r:id="rId58"/>
    <p:sldId id="571" r:id="rId59"/>
    <p:sldId id="573" r:id="rId60"/>
    <p:sldId id="552" r:id="rId61"/>
    <p:sldId id="553" r:id="rId62"/>
    <p:sldId id="351" r:id="rId63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 autoAdjust="0"/>
    <p:restoredTop sz="92385" autoAdjust="0"/>
  </p:normalViewPr>
  <p:slideViewPr>
    <p:cSldViewPr snapToGrid="0">
      <p:cViewPr varScale="1">
        <p:scale>
          <a:sx n="103" d="100"/>
          <a:sy n="103" d="100"/>
        </p:scale>
        <p:origin x="2032" y="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andear/Documents/Courses/541/Slides/Sources/AD_InitiationsByExpC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Anti-dumping Initiations reported by exporters, 1995-2019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'Initiations by Exporter'!$B$2:$Z$2</c:f>
              <c:strCache>
                <c:ptCount val="2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</c:strCache>
            </c:strRef>
          </c:cat>
          <c:val>
            <c:numRef>
              <c:f>'Initiations by Exporter'!$B$110:$Z$110</c:f>
              <c:numCache>
                <c:formatCode>General</c:formatCode>
                <c:ptCount val="25"/>
                <c:pt idx="0">
                  <c:v>160</c:v>
                </c:pt>
                <c:pt idx="1">
                  <c:v>226</c:v>
                </c:pt>
                <c:pt idx="2">
                  <c:v>247</c:v>
                </c:pt>
                <c:pt idx="3">
                  <c:v>264</c:v>
                </c:pt>
                <c:pt idx="4">
                  <c:v>357</c:v>
                </c:pt>
                <c:pt idx="5">
                  <c:v>296</c:v>
                </c:pt>
                <c:pt idx="6">
                  <c:v>372</c:v>
                </c:pt>
                <c:pt idx="7">
                  <c:v>311</c:v>
                </c:pt>
                <c:pt idx="8">
                  <c:v>234</c:v>
                </c:pt>
                <c:pt idx="9">
                  <c:v>221</c:v>
                </c:pt>
                <c:pt idx="10">
                  <c:v>199</c:v>
                </c:pt>
                <c:pt idx="11">
                  <c:v>203</c:v>
                </c:pt>
                <c:pt idx="12">
                  <c:v>165</c:v>
                </c:pt>
                <c:pt idx="13">
                  <c:v>218</c:v>
                </c:pt>
                <c:pt idx="14">
                  <c:v>217</c:v>
                </c:pt>
                <c:pt idx="15">
                  <c:v>173</c:v>
                </c:pt>
                <c:pt idx="16">
                  <c:v>165</c:v>
                </c:pt>
                <c:pt idx="17">
                  <c:v>208</c:v>
                </c:pt>
                <c:pt idx="18">
                  <c:v>287</c:v>
                </c:pt>
                <c:pt idx="19">
                  <c:v>236</c:v>
                </c:pt>
                <c:pt idx="20">
                  <c:v>229</c:v>
                </c:pt>
                <c:pt idx="21">
                  <c:v>298</c:v>
                </c:pt>
                <c:pt idx="22">
                  <c:v>249</c:v>
                </c:pt>
                <c:pt idx="23">
                  <c:v>202</c:v>
                </c:pt>
                <c:pt idx="2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F-4945-B70F-52D12D6E1F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0654928"/>
        <c:axId val="410763040"/>
      </c:barChart>
      <c:catAx>
        <c:axId val="4106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763040"/>
        <c:crosses val="autoZero"/>
        <c:auto val="1"/>
        <c:lblAlgn val="ctr"/>
        <c:lblOffset val="100"/>
        <c:noMultiLvlLbl val="0"/>
      </c:catAx>
      <c:valAx>
        <c:axId val="4107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65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2&amp;ved=2ahUKEwjnjMbC-p7kAhVQI6wKHXeyBQAQFjALegQIABAC&amp;url=https%3A%2F%2Ffas.org%2Fsgp%2Fcrs%2Frow%2FIF10385.pdf&amp;usg=AOvVaw3spsQhEn0dqvQIFOq86KAD" TargetMode="External"/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Morrison, Wayne M., “China’s Status as a Nonmarket Economy (NME),”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 Focus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Congressional Research Service, updated January 10, 2019.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https://www.google.com/url?sa=t&amp;rct=j&amp;q=&amp;esrc=s&amp;source=web&amp;cd=12&amp;ved=2ahUKEwjnjMbC-p7kAhVQI6wKHXeyBQAQFjALegQIABAC&amp;url=https%3A%2F%2Ffas.org%2Fsgp%2Fcrs%2Frow%2FIF10385.pdf&amp;usg=AOvVaw3spsQhEn0dqvQIFOq86KAD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93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r>
              <a:rPr lang="en-US" dirty="0" err="1"/>
              <a:t>Cour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</a:t>
            </a:r>
            <a:r>
              <a:rPr lang="en-US" b="0" dirty="0"/>
              <a:t>:  “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The Pattern of Antidumping and Other Types of Contingent Protection,” Chad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Bown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,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PREMNotes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 #144, World Bank, October 2009.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CE305-D250-7642-B0EE-0F2C60C1ED5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27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1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Dumping and </a:t>
            </a:r>
            <a:br>
              <a:rPr lang="en-US" b="1" dirty="0"/>
            </a:br>
            <a:r>
              <a:rPr lang="en-US" b="1" dirty="0"/>
              <a:t>Anti-Dumping Policy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as selling at low price in order to</a:t>
            </a:r>
          </a:p>
          <a:p>
            <a:pPr lvl="1"/>
            <a:r>
              <a:rPr lang="en-US" dirty="0"/>
              <a:t>Drive competitors out of business</a:t>
            </a:r>
          </a:p>
          <a:p>
            <a:pPr marL="457200" lvl="1" indent="0">
              <a:buNone/>
            </a:pPr>
            <a:r>
              <a:rPr lang="en-US" u="sng" dirty="0"/>
              <a:t>AND</a:t>
            </a:r>
            <a:r>
              <a:rPr lang="en-US" dirty="0"/>
              <a:t> THEN</a:t>
            </a:r>
          </a:p>
          <a:p>
            <a:pPr lvl="1"/>
            <a:r>
              <a:rPr lang="en-US" dirty="0"/>
              <a:t>Charge monopoly price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69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predation happen?</a:t>
            </a:r>
          </a:p>
          <a:p>
            <a:pPr lvl="1"/>
            <a:r>
              <a:rPr lang="en-US" dirty="0"/>
              <a:t>Within economies yes. (e.g., Microsoft Explorer)</a:t>
            </a:r>
          </a:p>
          <a:p>
            <a:pPr lvl="1"/>
            <a:r>
              <a:rPr lang="en-US" dirty="0"/>
              <a:t>Internationally?  Rarely if ever</a:t>
            </a:r>
          </a:p>
          <a:p>
            <a:pPr lvl="2"/>
            <a:r>
              <a:rPr lang="en-US" dirty="0"/>
              <a:t>Dumping is usually alleged against multiple firms and sometimes multiple countries</a:t>
            </a:r>
          </a:p>
          <a:p>
            <a:pPr lvl="2"/>
            <a:r>
              <a:rPr lang="en-US" dirty="0"/>
              <a:t>Later monopoly pricing is therefore very unlikely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40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E3448-22D1-EA41-9559-2ABCE931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C6928-A5BC-AE42-94B0-D7CD988587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9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Home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a tariff cause dumping?</a:t>
            </a:r>
          </a:p>
          <a:p>
            <a:pPr lvl="1"/>
            <a:r>
              <a:rPr lang="en-US" sz="2400" dirty="0"/>
              <a:t>It raises the home price above the world price</a:t>
            </a:r>
          </a:p>
          <a:p>
            <a:pPr lvl="1"/>
            <a:r>
              <a:rPr lang="en-US" sz="2400" dirty="0"/>
              <a:t>If home firm exports at the world price, then that would be dumping</a:t>
            </a:r>
          </a:p>
          <a:p>
            <a:pPr lvl="1"/>
            <a:r>
              <a:rPr lang="en-US" sz="2400" dirty="0"/>
              <a:t>But with perfect competition, no home firm would export, since it gets a higher price at home.</a:t>
            </a:r>
          </a:p>
          <a:p>
            <a:r>
              <a:rPr lang="en-US" sz="2800" dirty="0"/>
              <a:t>So protected home market only causes dumping with imperfect competition</a:t>
            </a:r>
          </a:p>
          <a:p>
            <a:r>
              <a:rPr lang="en-US" sz="2800" dirty="0"/>
              <a:t>We’ll look at a case of a single home firm, thus a monopoly in the home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14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Revenue of a Monopoly protected by a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4343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524000" cy="27432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19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MR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4267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usual MR curve for a monopolist in a closed economy is is mostly not relevant for a firm facing a world price P</a:t>
            </a:r>
            <a:r>
              <a:rPr lang="en-US" sz="1800" baseline="-25000" dirty="0"/>
              <a:t>W</a:t>
            </a:r>
            <a:r>
              <a:rPr lang="en-US" sz="1800" dirty="0"/>
              <a:t> at which it can export and an upper limit </a:t>
            </a:r>
            <a:r>
              <a:rPr lang="en-US" sz="1800" dirty="0" err="1"/>
              <a:t>P</a:t>
            </a:r>
            <a:r>
              <a:rPr lang="en-US" sz="1800" baseline="-25000" dirty="0" err="1"/>
              <a:t>W</a:t>
            </a:r>
            <a:r>
              <a:rPr lang="en-US" sz="1800" dirty="0" err="1"/>
              <a:t>+t</a:t>
            </a:r>
            <a:r>
              <a:rPr lang="en-US" sz="1800" dirty="0"/>
              <a:t> on what it can charge in the home market.</a:t>
            </a:r>
          </a:p>
          <a:p>
            <a:r>
              <a:rPr lang="en-US" sz="1800" dirty="0"/>
              <a:t>MRT (marginal revenue in presence of a tariff) is</a:t>
            </a:r>
          </a:p>
          <a:p>
            <a:pPr lvl="1"/>
            <a:r>
              <a:rPr lang="en-US" sz="1800" dirty="0" err="1">
                <a:solidFill>
                  <a:srgbClr val="000000"/>
                </a:solidFill>
              </a:rPr>
              <a:t>P</a:t>
            </a:r>
            <a:r>
              <a:rPr lang="en-US" sz="1800" baseline="-25000" dirty="0" err="1">
                <a:solidFill>
                  <a:srgbClr val="000000"/>
                </a:solidFill>
              </a:rPr>
              <a:t>W</a:t>
            </a:r>
            <a:r>
              <a:rPr lang="en-US" sz="1800" dirty="0" err="1">
                <a:solidFill>
                  <a:srgbClr val="000000"/>
                </a:solidFill>
              </a:rPr>
              <a:t>+t</a:t>
            </a:r>
            <a:r>
              <a:rPr lang="en-US" sz="1800" dirty="0">
                <a:solidFill>
                  <a:srgbClr val="000000"/>
                </a:solidFill>
              </a:rPr>
              <a:t> for sales up to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MR for sales between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> and Q</a:t>
            </a:r>
            <a:r>
              <a:rPr lang="en-US" sz="1800" baseline="-25000" dirty="0">
                <a:solidFill>
                  <a:srgbClr val="000000"/>
                </a:solidFill>
              </a:rPr>
              <a:t>2 </a:t>
            </a:r>
            <a:r>
              <a:rPr lang="en-US" sz="1800" dirty="0">
                <a:solidFill>
                  <a:srgbClr val="000000"/>
                </a:solidFill>
              </a:rPr>
              <a:t>(sales along demand curve)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P</a:t>
            </a:r>
            <a:r>
              <a:rPr lang="en-US" sz="1800" baseline="-25000" dirty="0">
                <a:solidFill>
                  <a:srgbClr val="000000"/>
                </a:solidFill>
              </a:rPr>
              <a:t>W</a:t>
            </a:r>
            <a:r>
              <a:rPr lang="en-US" sz="1800" dirty="0">
                <a:solidFill>
                  <a:srgbClr val="000000"/>
                </a:solidFill>
              </a:rPr>
              <a:t> for sales above Q</a:t>
            </a:r>
            <a:r>
              <a:rPr lang="en-US" sz="1800" baseline="-25000" dirty="0">
                <a:solidFill>
                  <a:srgbClr val="00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 (exports above Q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endParaRPr lang="en-US" sz="22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3810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8956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057400" y="2895600"/>
            <a:ext cx="0" cy="2286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3528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28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057400" y="3429000"/>
            <a:ext cx="38100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447800" y="2895600"/>
            <a:ext cx="685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362200" y="40386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57400" y="2895600"/>
            <a:ext cx="0" cy="533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81199" y="247546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2438400" y="4038600"/>
            <a:ext cx="0" cy="1143000"/>
          </a:xfrm>
          <a:prstGeom prst="line">
            <a:avLst/>
          </a:prstGeom>
          <a:ln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6C0C4-F21D-024F-8FE1-458626DA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D9BB02-B1D8-8645-BA83-E9C694B6D98C}"/>
              </a:ext>
            </a:extLst>
          </p:cNvPr>
          <p:cNvSpPr txBox="1"/>
          <p:nvPr/>
        </p:nvSpPr>
        <p:spPr>
          <a:xfrm>
            <a:off x="4076700" y="36168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E23710-688A-2340-B6E9-03A364214CFE}"/>
              </a:ext>
            </a:extLst>
          </p:cNvPr>
          <p:cNvSpPr txBox="1"/>
          <p:nvPr/>
        </p:nvSpPr>
        <p:spPr>
          <a:xfrm>
            <a:off x="2266951" y="34925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</p:spTree>
    <p:extLst>
      <p:ext uri="{BB962C8B-B14F-4D97-AF65-F5344CB8AC3E}">
        <p14:creationId xmlns:p14="http://schemas.microsoft.com/office/powerpoint/2010/main" val="359172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29" grpId="0"/>
      <p:bldP spid="30" grpId="0"/>
      <p:bldP spid="3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Monopoly with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Q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2970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Here the world price is low enough that the monopolist does not export.</a:t>
            </a:r>
          </a:p>
          <a:p>
            <a:r>
              <a:rPr lang="en-US" sz="2000" dirty="0"/>
              <a:t>It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so that is its marginal revenue.  Equating that to MC, it produces only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baseline="-25000" dirty="0"/>
              <a:t> </a:t>
            </a:r>
            <a:r>
              <a:rPr lang="en-US" sz="2000" dirty="0"/>
              <a:t>and demanders import the rest.</a:t>
            </a:r>
          </a:p>
          <a:p>
            <a:r>
              <a:rPr lang="en-US" sz="2000" dirty="0"/>
              <a:t>It is not exporting, and therefore </a:t>
            </a:r>
            <a:r>
              <a:rPr lang="en-US" sz="2000" u="sng" dirty="0"/>
              <a:t>not</a:t>
            </a:r>
            <a:r>
              <a:rPr lang="en-US" sz="2000" dirty="0"/>
              <a:t> dumping.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419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7338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1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81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4114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7432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290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886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76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9718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8956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 flipV="1">
            <a:off x="1447800" y="4114800"/>
            <a:ext cx="1981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 flipV="1">
            <a:off x="3429000" y="41148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>
            <a:off x="3352800" y="4419600"/>
            <a:ext cx="1219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F7B9D-148B-FD4C-8BB8-9CDD58AB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67878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uiExpand="1" build="p" animBg="1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Small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3528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But suppose P</a:t>
            </a:r>
            <a:r>
              <a:rPr lang="en-US" sz="2000" baseline="-25000" dirty="0"/>
              <a:t>W</a:t>
            </a:r>
            <a:r>
              <a:rPr lang="en-US" sz="2000" dirty="0"/>
              <a:t> is higher</a:t>
            </a:r>
          </a:p>
          <a:p>
            <a:r>
              <a:rPr lang="en-US" sz="2000" dirty="0"/>
              <a:t>Again the firm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</a:t>
            </a:r>
          </a:p>
          <a:p>
            <a:r>
              <a:rPr lang="en-US" sz="2000" dirty="0"/>
              <a:t>But now it can also sell more at price P</a:t>
            </a:r>
            <a:r>
              <a:rPr lang="en-US" sz="2000" baseline="-25000" dirty="0"/>
              <a:t>W</a:t>
            </a:r>
            <a:r>
              <a:rPr lang="en-US" sz="2000" dirty="0"/>
              <a:t> which is above its MC. Its marginal revenue from exporting is P</a:t>
            </a:r>
            <a:r>
              <a:rPr lang="en-US" sz="2000" baseline="-25000" dirty="0"/>
              <a:t>W</a:t>
            </a:r>
            <a:r>
              <a:rPr lang="en-US" sz="2000" dirty="0"/>
              <a:t>, so it produces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where P</a:t>
            </a:r>
            <a:r>
              <a:rPr lang="en-US" sz="2000" baseline="-25000" dirty="0"/>
              <a:t>W</a:t>
            </a:r>
            <a:r>
              <a:rPr lang="en-US" sz="2000" dirty="0"/>
              <a:t>=MC</a:t>
            </a:r>
          </a:p>
          <a:p>
            <a:r>
              <a:rPr lang="en-US" sz="2000" dirty="0"/>
              <a:t>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4290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667000" y="34290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276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38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8956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288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447800" y="3429000"/>
            <a:ext cx="1219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67000" y="34290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667000" y="3733800"/>
            <a:ext cx="19050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D7DFA-DF9D-F74B-9413-9F3D49A7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47060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Medium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5814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 somewhat higher tariff, the firm charges an even higher price at home, sells less there but exports more.</a:t>
            </a:r>
          </a:p>
          <a:p>
            <a:r>
              <a:rPr lang="en-US" sz="2000" dirty="0"/>
              <a:t>Again 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r>
              <a:rPr lang="en-US" sz="2000" dirty="0"/>
              <a:t>Note that it is now selling domestically for </a:t>
            </a:r>
            <a:r>
              <a:rPr lang="en-US" sz="2000" u="sng" dirty="0"/>
              <a:t>more</a:t>
            </a:r>
            <a:r>
              <a:rPr lang="en-US" sz="2000" dirty="0"/>
              <a:t> than the closed-economy monopoly price.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1242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362200" y="3124200"/>
            <a:ext cx="0" cy="2057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895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33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743200" y="4800600"/>
            <a:ext cx="228600" cy="990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447800" y="3124200"/>
            <a:ext cx="9144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62200" y="3124200"/>
            <a:ext cx="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62200" y="37338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F1E00E3-CB78-7540-BB3F-2A85432CE6FB}"/>
              </a:ext>
            </a:extLst>
          </p:cNvPr>
          <p:cNvSpPr txBox="1"/>
          <p:nvPr/>
        </p:nvSpPr>
        <p:spPr>
          <a:xfrm>
            <a:off x="16764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3C6E2-8255-B745-86E0-45879683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47635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2" grpId="0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High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588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an even higher tariff, the firm would lose profit if it charged </a:t>
            </a:r>
            <a:r>
              <a:rPr lang="en-US" sz="2000" dirty="0" err="1"/>
              <a:t>P</a:t>
            </a:r>
            <a:r>
              <a:rPr lang="en-US" sz="2000" baseline="-25000" dirty="0" err="1"/>
              <a:t>W</a:t>
            </a:r>
            <a:r>
              <a:rPr lang="en-US" sz="2000" dirty="0" err="1"/>
              <a:t>+t</a:t>
            </a:r>
            <a:r>
              <a:rPr lang="en-US" sz="2000" dirty="0"/>
              <a:t> at home.  </a:t>
            </a:r>
          </a:p>
          <a:p>
            <a:r>
              <a:rPr lang="en-US" sz="2000" dirty="0"/>
              <a:t>Instead it charges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equating marginal revenue to marginal cost.  </a:t>
            </a:r>
          </a:p>
          <a:p>
            <a:r>
              <a:rPr lang="en-US" sz="2000" dirty="0"/>
              <a:t>But the relevant marginal cost for sales at home is not MC, but rather P</a:t>
            </a:r>
            <a:r>
              <a:rPr lang="en-US" sz="2000" baseline="-25000" dirty="0"/>
              <a:t>W</a:t>
            </a:r>
            <a:r>
              <a:rPr lang="en-US" sz="2000" dirty="0"/>
              <a:t>, since that is the opportunity cost of selling at home instead of exporting.</a:t>
            </a:r>
          </a:p>
          <a:p>
            <a:r>
              <a:rPr lang="en-US" sz="2000" dirty="0"/>
              <a:t>Again it is charging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590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09800" y="29718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362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812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6670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447800" y="2971800"/>
            <a:ext cx="7620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9144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Mt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447800" y="2590800"/>
            <a:ext cx="304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52600" y="2590800"/>
            <a:ext cx="0" cy="228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752600" y="2819400"/>
            <a:ext cx="457200" cy="914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209800" y="3733800"/>
            <a:ext cx="2362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A60C38-DA49-F340-B4A3-C97F54E67780}"/>
              </a:ext>
            </a:extLst>
          </p:cNvPr>
          <p:cNvSpPr txBox="1"/>
          <p:nvPr/>
        </p:nvSpPr>
        <p:spPr>
          <a:xfrm>
            <a:off x="16002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C3E2F-90B3-814A-A78A-6244C5D8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80455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5" grpId="0"/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5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DCE95-BB8D-134D-BA51-D1628F02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37355-7777-954E-A8DF-AD6693A36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30325"/>
            <a:ext cx="8229600" cy="4525963"/>
          </a:xfrm>
        </p:spPr>
        <p:txBody>
          <a:bodyPr/>
          <a:lstStyle/>
          <a:p>
            <a:r>
              <a:rPr lang="en-US" sz="2800" dirty="0"/>
              <a:t>Course Evaluations</a:t>
            </a:r>
          </a:p>
          <a:p>
            <a:pPr lvl="1"/>
            <a:r>
              <a:rPr lang="en-US" sz="2400" dirty="0"/>
              <a:t>Please do them</a:t>
            </a:r>
          </a:p>
          <a:p>
            <a:pPr lvl="1"/>
            <a:r>
              <a:rPr lang="en-US" sz="2400" dirty="0"/>
              <a:t>6 of you had as of this morning</a:t>
            </a:r>
          </a:p>
          <a:p>
            <a:r>
              <a:rPr lang="en-US" sz="2800" dirty="0"/>
              <a:t>Office Hour Monday Dec 5:</a:t>
            </a:r>
          </a:p>
          <a:p>
            <a:pPr lvl="1"/>
            <a:r>
              <a:rPr lang="en-US" sz="2400" dirty="0"/>
              <a:t>4:00 PM, not 10:00 AM</a:t>
            </a:r>
          </a:p>
          <a:p>
            <a:r>
              <a:rPr lang="en-US" sz="2800" dirty="0"/>
              <a:t>Quiz: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800D8-89E9-6744-84BB-1970394F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22:  Trade Adjustment Assistance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377B-6ABE-8546-B362-50C1C062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lded Corner 5">
            <a:hlinkClick r:id="rId2" action="ppaction://hlinksldjump"/>
            <a:extLst>
              <a:ext uri="{FF2B5EF4-FFF2-40B4-BE49-F238E27FC236}">
                <a16:creationId xmlns:a16="http://schemas.microsoft.com/office/drawing/2014/main" id="{49FB2BC1-61BF-F28F-F113-67B15C41EE4C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AC2006F-4398-0E31-C9F3-2E4CE5A8A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018417"/>
              </p:ext>
            </p:extLst>
          </p:nvPr>
        </p:nvGraphicFramePr>
        <p:xfrm>
          <a:off x="1931173" y="3673730"/>
          <a:ext cx="4749285" cy="2333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9857">
                  <a:extLst>
                    <a:ext uri="{9D8B030D-6E8A-4147-A177-3AD203B41FA5}">
                      <a16:colId xmlns:a16="http://schemas.microsoft.com/office/drawing/2014/main" val="3942066910"/>
                    </a:ext>
                  </a:extLst>
                </a:gridCol>
                <a:gridCol w="949857">
                  <a:extLst>
                    <a:ext uri="{9D8B030D-6E8A-4147-A177-3AD203B41FA5}">
                      <a16:colId xmlns:a16="http://schemas.microsoft.com/office/drawing/2014/main" val="49565864"/>
                    </a:ext>
                  </a:extLst>
                </a:gridCol>
                <a:gridCol w="949857">
                  <a:extLst>
                    <a:ext uri="{9D8B030D-6E8A-4147-A177-3AD203B41FA5}">
                      <a16:colId xmlns:a16="http://schemas.microsoft.com/office/drawing/2014/main" val="2470934094"/>
                    </a:ext>
                  </a:extLst>
                </a:gridCol>
                <a:gridCol w="949857">
                  <a:extLst>
                    <a:ext uri="{9D8B030D-6E8A-4147-A177-3AD203B41FA5}">
                      <a16:colId xmlns:a16="http://schemas.microsoft.com/office/drawing/2014/main" val="2737990593"/>
                    </a:ext>
                  </a:extLst>
                </a:gridCol>
                <a:gridCol w="949857">
                  <a:extLst>
                    <a:ext uri="{9D8B030D-6E8A-4147-A177-3AD203B41FA5}">
                      <a16:colId xmlns:a16="http://schemas.microsoft.com/office/drawing/2014/main" val="868658859"/>
                    </a:ext>
                  </a:extLst>
                </a:gridCol>
              </a:tblGrid>
              <a:tr h="388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6532914"/>
                  </a:ext>
                </a:extLst>
              </a:tr>
              <a:tr h="388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Mean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7.50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6.30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7.04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8.81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6145912"/>
                  </a:ext>
                </a:extLst>
              </a:tr>
              <a:tr h="388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Median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2194778"/>
                  </a:ext>
                </a:extLst>
              </a:tr>
              <a:tr h="388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9678147"/>
                  </a:ext>
                </a:extLst>
              </a:tr>
              <a:tr h="388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9742825"/>
                  </a:ext>
                </a:extLst>
              </a:tr>
              <a:tr h="388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S.D.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1.76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2.39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2.43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1.09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3726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66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will a tariff not cause dumping (by price definition) if markets are perfectly competitive?</a:t>
            </a:r>
            <a:endParaRPr lang="en-US" sz="1400" dirty="0"/>
          </a:p>
          <a:p>
            <a:r>
              <a:rPr lang="en-US" dirty="0"/>
              <a:t>If dumping is due to a protected home market, to what extent is it harmful to the </a:t>
            </a:r>
          </a:p>
          <a:p>
            <a:pPr lvl="1"/>
            <a:r>
              <a:rPr lang="en-US" dirty="0"/>
              <a:t>Importing country? </a:t>
            </a:r>
          </a:p>
          <a:p>
            <a:pPr lvl="1"/>
            <a:r>
              <a:rPr lang="en-US" dirty="0"/>
              <a:t>Exporting country?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46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E8FAF-9B9A-4141-9DC2-E22211CF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731E75-D881-B44B-87F8-DFDBBDEF830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67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Countries with different cultures and institutions may encounter frictions at the border as a result.</a:t>
            </a:r>
          </a:p>
          <a:p>
            <a:r>
              <a:rPr lang="en-US" dirty="0"/>
              <a:t>Example from the Jackson text: </a:t>
            </a:r>
          </a:p>
          <a:p>
            <a:pPr lvl="2"/>
            <a:r>
              <a:rPr lang="en-US" dirty="0"/>
              <a:t>Japan: Worker tenure; mostly debt financing</a:t>
            </a:r>
          </a:p>
          <a:p>
            <a:pPr lvl="2"/>
            <a:r>
              <a:rPr lang="en-US" dirty="0"/>
              <a:t>US:  No worker tenure; more equity financing</a:t>
            </a:r>
          </a:p>
          <a:p>
            <a:pPr lvl="1"/>
            <a:r>
              <a:rPr lang="en-US" dirty="0"/>
              <a:t>Leads to differences in fixed costs (F) and variable costs (V), even when total costs are same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838264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" name="Left Brace 14">
            <a:extLst>
              <a:ext uri="{FF2B5EF4-FFF2-40B4-BE49-F238E27FC236}">
                <a16:creationId xmlns:a16="http://schemas.microsoft.com/office/drawing/2014/main" id="{5B8CF502-D8D7-D842-A3FE-D7B87088C6E2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104556-1151-4F45-B9BE-9A1A560560CA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695FCE-0D02-7947-A0A8-DA00D6FB2DD9}"/>
              </a:ext>
            </a:extLst>
          </p:cNvPr>
          <p:cNvSpPr/>
          <p:nvPr/>
        </p:nvSpPr>
        <p:spPr>
          <a:xfrm>
            <a:off x="-144965" y="4549697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D65B8F-6CDD-8A48-9C31-689353A98CD8}"/>
              </a:ext>
            </a:extLst>
          </p:cNvPr>
          <p:cNvSpPr/>
          <p:nvPr/>
        </p:nvSpPr>
        <p:spPr>
          <a:xfrm>
            <a:off x="-116266" y="4189141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750874-3752-184C-83AA-F88E84FD3BA2}"/>
              </a:ext>
            </a:extLst>
          </p:cNvPr>
          <p:cNvSpPr/>
          <p:nvPr/>
        </p:nvSpPr>
        <p:spPr>
          <a:xfrm>
            <a:off x="-152920" y="382702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42AA32-9CE8-4644-A409-5068D24AEB20}"/>
              </a:ext>
            </a:extLst>
          </p:cNvPr>
          <p:cNvSpPr/>
          <p:nvPr/>
        </p:nvSpPr>
        <p:spPr>
          <a:xfrm>
            <a:off x="-125775" y="347459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6426C4-2104-2F4D-A99B-542427D07DA1}"/>
              </a:ext>
            </a:extLst>
          </p:cNvPr>
          <p:cNvSpPr/>
          <p:nvPr/>
        </p:nvSpPr>
        <p:spPr>
          <a:xfrm>
            <a:off x="-161692" y="271987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8C70969-C0DC-DF4F-90FF-21C6D3E4542E}"/>
              </a:ext>
            </a:extLst>
          </p:cNvPr>
          <p:cNvSpPr/>
          <p:nvPr/>
        </p:nvSpPr>
        <p:spPr>
          <a:xfrm>
            <a:off x="184214" y="234724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867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prices 250&lt;P&lt;530:  Japan produces; US shuts down</a:t>
            </a:r>
          </a:p>
          <a:p>
            <a:r>
              <a:rPr lang="en-US" dirty="0"/>
              <a:t>To US, looks like P&lt;MC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6D738AD0-543C-C948-B2C2-F5498BE54873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28C55-1078-1441-8134-D579AC01DB81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82382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Japan-US</a:t>
            </a:r>
          </a:p>
          <a:p>
            <a:pPr lvl="1"/>
            <a:r>
              <a:rPr lang="en-US" dirty="0"/>
              <a:t>Differences in normal behavior lead naturally to conflict and misunderstanding</a:t>
            </a:r>
          </a:p>
          <a:p>
            <a:r>
              <a:rPr lang="en-US" dirty="0"/>
              <a:t>China-Other</a:t>
            </a:r>
          </a:p>
          <a:p>
            <a:pPr lvl="1"/>
            <a:r>
              <a:rPr lang="en-US" dirty="0"/>
              <a:t>China’s political system differs from the democracies of other major traders</a:t>
            </a:r>
          </a:p>
          <a:p>
            <a:pPr lvl="2"/>
            <a:r>
              <a:rPr lang="en-US" dirty="0"/>
              <a:t>Much greater use of state-owned firms</a:t>
            </a:r>
          </a:p>
          <a:p>
            <a:pPr lvl="2"/>
            <a:r>
              <a:rPr lang="en-US" dirty="0"/>
              <a:t>Communist Party plays a role even in private firms</a:t>
            </a:r>
          </a:p>
          <a:p>
            <a:pPr lvl="1"/>
            <a:r>
              <a:rPr lang="en-US" dirty="0"/>
              <a:t>Others see subsidies where China sees national interest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09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Reasons for Dumping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Below-average-cost dumping</a:t>
            </a:r>
          </a:p>
          <a:p>
            <a:pPr lvl="1"/>
            <a:r>
              <a:rPr lang="en-US" dirty="0"/>
              <a:t>Temporary weak demand (recession)</a:t>
            </a:r>
          </a:p>
          <a:p>
            <a:pPr lvl="1"/>
            <a:r>
              <a:rPr lang="en-US" dirty="0"/>
              <a:t>World excess supply</a:t>
            </a:r>
          </a:p>
          <a:p>
            <a:r>
              <a:rPr lang="en-US" dirty="0"/>
              <a:t>Below-marginal-cost dumping</a:t>
            </a:r>
          </a:p>
          <a:p>
            <a:pPr lvl="1"/>
            <a:r>
              <a:rPr lang="en-US" dirty="0"/>
              <a:t>Producer learning</a:t>
            </a:r>
          </a:p>
          <a:p>
            <a:pPr lvl="1"/>
            <a:r>
              <a:rPr lang="en-US" dirty="0"/>
              <a:t>Consumer learning</a:t>
            </a:r>
          </a:p>
          <a:p>
            <a:r>
              <a:rPr lang="en-US" dirty="0"/>
              <a:t>Other thoughts?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2B707-3328-804E-B86D-16C79232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4703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53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Deardorff, (“Economic Perspectives…”)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an exporter dump, based on the below-cost definition?  Who is harmed in these cases (answer may depend on which of several reasons apply)?</a:t>
            </a:r>
          </a:p>
          <a:p>
            <a:r>
              <a:rPr lang="en-US" dirty="0"/>
              <a:t>How common is “predatory dumping”, and why?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20:  FTAs and Other Trade Deals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5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0F6DA-0AE1-954D-93D4-14690F03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Procedures for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E85-2E70-8A49-A888-F61F22E0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File in both Commerce (ITA) and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 45 days: Preliminary injury determination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 160 days: Preliminary dumping margin</a:t>
            </a:r>
          </a:p>
          <a:p>
            <a:pPr marL="0" indent="0">
              <a:buNone/>
            </a:pPr>
            <a:r>
              <a:rPr lang="en-US" dirty="0"/>
              <a:t>	(if yes, action at the border)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&lt; 235 days: Final injury and final margin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Throughout:  Settlement possible!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355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43B47-75DB-BF4A-A782-61EF89663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3" y="0"/>
            <a:ext cx="89430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067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12A599-E8D0-6F48-A6CE-C3D11F0067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296002"/>
              </p:ext>
            </p:extLst>
          </p:nvPr>
        </p:nvGraphicFramePr>
        <p:xfrm>
          <a:off x="1295400" y="12954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C88657C-1D06-324B-BC2E-81DFB0739CFF}"/>
              </a:ext>
            </a:extLst>
          </p:cNvPr>
          <p:cNvSpPr txBox="1"/>
          <p:nvPr/>
        </p:nvSpPr>
        <p:spPr>
          <a:xfrm>
            <a:off x="457200" y="51816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18404031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28EAD-C626-654D-98A3-84E02C1C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278C1-D00D-874A-945E-3BD89895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1D013A-9008-1946-A7DA-530D03C90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2373"/>
              </p:ext>
            </p:extLst>
          </p:nvPr>
        </p:nvGraphicFramePr>
        <p:xfrm>
          <a:off x="2133600" y="1295400"/>
          <a:ext cx="4495800" cy="461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975">
                  <a:extLst>
                    <a:ext uri="{9D8B030D-6E8A-4147-A177-3AD203B41FA5}">
                      <a16:colId xmlns:a16="http://schemas.microsoft.com/office/drawing/2014/main" val="1845531008"/>
                    </a:ext>
                  </a:extLst>
                </a:gridCol>
                <a:gridCol w="2809875">
                  <a:extLst>
                    <a:ext uri="{9D8B030D-6E8A-4147-A177-3AD203B41FA5}">
                      <a16:colId xmlns:a16="http://schemas.microsoft.com/office/drawing/2014/main" val="23683855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93624038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Exporter</a:t>
                      </a:r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b"/>
                </a:tc>
                <a:extLst>
                  <a:ext uri="{0D108BD9-81ED-4DB2-BD59-A6C34878D82A}">
                    <a16:rowId xmlns:a16="http://schemas.microsoft.com/office/drawing/2014/main" val="331674686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China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1392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656140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Korea, Republic of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447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416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Chinese Taipei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315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82773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United States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139068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241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8164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Thailand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238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5274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Japan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230</a:t>
                      </a:r>
                      <a:endParaRPr lang="en-US" sz="18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7629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Indonesia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60125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Russian Federation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1410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Malaysia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2837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Brazil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79022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European Union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015730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97429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Turkey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751158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Ukraine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94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29147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8460910-00EB-FF43-A96E-0B114B1B4C2B}"/>
              </a:ext>
            </a:extLst>
          </p:cNvPr>
          <p:cNvSpPr txBox="1"/>
          <p:nvPr/>
        </p:nvSpPr>
        <p:spPr>
          <a:xfrm>
            <a:off x="1066800" y="457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Top targets of anti-dumping investigations, 1995-2019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E517-4631-C746-B9EE-4FA53A54D411}"/>
              </a:ext>
            </a:extLst>
          </p:cNvPr>
          <p:cNvSpPr txBox="1"/>
          <p:nvPr/>
        </p:nvSpPr>
        <p:spPr>
          <a:xfrm>
            <a:off x="381000" y="60198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2542685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1308100"/>
            <a:ext cx="9023350" cy="3912683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BB77-5010-F74C-B80E-2B0FD4B92473}" type="slidenum">
              <a:rPr lang="en-US"/>
              <a:pPr/>
              <a:t>35</a:t>
            </a:fld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0900"/>
            <a:ext cx="8229600" cy="4525963"/>
          </a:xfrm>
        </p:spPr>
        <p:txBody>
          <a:bodyPr/>
          <a:lstStyle/>
          <a:p>
            <a:r>
              <a:rPr lang="en-US" sz="2000" b="1" dirty="0"/>
              <a:t>Newly Initiated Antidumping Investigations, 1Q 2007–3Q 2009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i="1" dirty="0"/>
              <a:t>Source: Global Antidumping Database.</a:t>
            </a:r>
            <a:endParaRPr lang="en-US" sz="2000" dirty="0">
              <a:ea typeface="Arial" pitchFamily="-65" charset="0"/>
              <a:cs typeface="Arial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6152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Cumulation</a:t>
            </a:r>
          </a:p>
          <a:p>
            <a:r>
              <a:rPr lang="en-US" dirty="0"/>
              <a:t>Margins analysis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72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79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“cumulation” make it more or less likely that a country whose exports are dumped will face an anti-dumping duty? </a:t>
            </a:r>
          </a:p>
          <a:p>
            <a:r>
              <a:rPr lang="en-US" dirty="0"/>
              <a:t>Does “margins analysis” make it more or less likely that a country whose exports are dumped will face an anti-dumping duty?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365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/>
              <a:t>Lesser-Duty Rule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9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DCE95-BB8D-134D-BA51-D1628F02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37355-7777-954E-A8DF-AD6693A36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Quiz:  Not graded yet, as it was accepted until Monday midnight</a:t>
            </a:r>
          </a:p>
          <a:p>
            <a:r>
              <a:rPr lang="en-US" dirty="0"/>
              <a:t>Last 2 quizzes also due Sunday midnight and accepted (with penalty) until Monday midnight</a:t>
            </a:r>
          </a:p>
          <a:p>
            <a:r>
              <a:rPr lang="en-US" dirty="0"/>
              <a:t>Course Evaluations</a:t>
            </a:r>
          </a:p>
          <a:p>
            <a:pPr lvl="1"/>
            <a:r>
              <a:rPr lang="en-US" dirty="0"/>
              <a:t>Please do them</a:t>
            </a:r>
          </a:p>
          <a:p>
            <a:pPr lvl="1"/>
            <a:r>
              <a:rPr lang="en-US" dirty="0"/>
              <a:t>Six of you had as of yesterday afternoon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800D8-89E9-6744-84BB-1970394F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22:  Trade Adjustment Assistance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377B-6ABE-8546-B362-50C1C062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958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69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level of the injury test in dumping cases?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If dumping and injury are both found, what determines the size of the anti-dumping duty?  Must it then be applied?  Are the rules any different in the EU than in the US?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57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is the “lesser-duty rule”?  In what countries is it applied, and in what countries is it not applied?</a:t>
            </a:r>
          </a:p>
          <a:p>
            <a:r>
              <a:rPr lang="en-US" sz="2800" dirty="0"/>
              <a:t>Suppose an anti-dumping duty will cause harm to some in an economy that is greater than the benefit to the protected industry.  </a:t>
            </a:r>
          </a:p>
          <a:p>
            <a:pPr lvl="1"/>
            <a:r>
              <a:rPr lang="en-US" sz="2400" dirty="0"/>
              <a:t>Can authorities therefore choose not levy the duty?  </a:t>
            </a:r>
          </a:p>
          <a:p>
            <a:pPr lvl="1"/>
            <a:r>
              <a:rPr lang="en-US" sz="2400" dirty="0"/>
              <a:t>For those who can decline to levy the duty, what must be true in order for them to do so?</a:t>
            </a:r>
          </a:p>
          <a:p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706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EC, DG-Trade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decides on anti-dumping in the EU? </a:t>
            </a:r>
          </a:p>
          <a:p>
            <a:r>
              <a:rPr lang="en-US" dirty="0"/>
              <a:t>Do the criteria for anti-dumping measures differ from those of the US? </a:t>
            </a:r>
          </a:p>
          <a:p>
            <a:r>
              <a:rPr lang="en-US" dirty="0"/>
              <a:t>What forms do EU anti-dumping measures take, and for how long? </a:t>
            </a:r>
          </a:p>
          <a:p>
            <a:r>
              <a:rPr lang="en-US" dirty="0"/>
              <a:t>What is the size of an anti-dumping duty in the EU? 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23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Jakob, </a:t>
            </a:r>
            <a:br>
              <a:rPr lang="en-US" dirty="0"/>
            </a:br>
            <a:r>
              <a:rPr lang="en-US" dirty="0"/>
              <a:t>“Lesser Duty Rule…”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does Jakob view as “fair competition”?</a:t>
            </a:r>
          </a:p>
          <a:p>
            <a:r>
              <a:rPr lang="en-US" sz="2800" dirty="0"/>
              <a:t>What is the “lesser-duty rule”?  </a:t>
            </a:r>
          </a:p>
          <a:p>
            <a:pPr lvl="1"/>
            <a:r>
              <a:rPr lang="en-US" sz="2400" dirty="0"/>
              <a:t>In what countries is it applied, and in what countries is it not applied?  </a:t>
            </a:r>
          </a:p>
          <a:p>
            <a:pPr lvl="1"/>
            <a:r>
              <a:rPr lang="en-US" sz="2400" dirty="0"/>
              <a:t>In those that apply it, how often has the smaller injury margin been used?</a:t>
            </a:r>
          </a:p>
          <a:p>
            <a:r>
              <a:rPr lang="en-US" sz="2800" dirty="0"/>
              <a:t>In what countries can an anti-dumping duty be denied based on other interests of the country?  </a:t>
            </a:r>
          </a:p>
          <a:p>
            <a:pPr lvl="1"/>
            <a:r>
              <a:rPr lang="en-US" sz="2400" dirty="0"/>
              <a:t>What is the “proportionality test” for this?</a:t>
            </a:r>
            <a:endParaRPr lang="en-US" sz="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243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/>
              <a:t>Effects of ADD</a:t>
            </a:r>
          </a:p>
          <a:p>
            <a:pPr lvl="1"/>
            <a:r>
              <a:rPr lang="en-US" dirty="0"/>
              <a:t>We’ll skip the analysis this year and go right to summary of results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EED9D-D404-ED4D-AAAA-7807262A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EAA65-8D26-D84C-90D7-199B6E2002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473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an Anti-Dumping duty depend on how the dumping firm responds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keep</a:t>
            </a:r>
            <a:r>
              <a:rPr lang="en-US" dirty="0"/>
              <a:t> its exporting </a:t>
            </a:r>
            <a:r>
              <a:rPr lang="en-US" u="sng" dirty="0"/>
              <a:t>price unchanged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readjust its prices</a:t>
            </a:r>
            <a:r>
              <a:rPr lang="en-US" dirty="0"/>
              <a:t> in the presence of the duty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not dump</a:t>
            </a:r>
            <a:r>
              <a:rPr lang="en-US" dirty="0"/>
              <a:t> (perhaps to forestall the ADD): change its pricing policy to charge the same price in both markets</a:t>
            </a:r>
          </a:p>
          <a:p>
            <a:pPr marL="1314450" lvl="3" indent="0">
              <a:buNone/>
            </a:pPr>
            <a:r>
              <a:rPr lang="en-US" dirty="0"/>
              <a:t>Note that this may happen even without dumping ever being alleged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6DC547-97D9-E342-8C79-9765EDDA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Folded Corner 5">
            <a:hlinkClick r:id="rId2" action="ppaction://hlinksldjump"/>
            <a:extLst>
              <a:ext uri="{FF2B5EF4-FFF2-40B4-BE49-F238E27FC236}">
                <a16:creationId xmlns:a16="http://schemas.microsoft.com/office/drawing/2014/main" id="{2F4C629A-CB6F-C541-8372-32179F423799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B108-FE81-0C4D-BA29-3982A9B5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C1291-3BB0-3449-9C03-236D3AE8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  <a:p>
            <a:pPr lvl="1"/>
            <a:r>
              <a:rPr lang="en-US" dirty="0"/>
              <a:t>Single firm at home (thus monopoly in autarky)</a:t>
            </a:r>
          </a:p>
          <a:p>
            <a:pPr lvl="1"/>
            <a:r>
              <a:rPr lang="en-US" dirty="0"/>
              <a:t>Faces downward sloping demand from abroad</a:t>
            </a:r>
          </a:p>
          <a:p>
            <a:pPr lvl="1"/>
            <a:r>
              <a:rPr lang="en-US" dirty="0"/>
              <a:t>Protected by prohibitive tariff, so that it </a:t>
            </a:r>
            <a:r>
              <a:rPr lang="en-US" u="sng" dirty="0"/>
              <a:t>can</a:t>
            </a:r>
            <a:r>
              <a:rPr lang="en-US" dirty="0"/>
              <a:t> charge a lower price for export than at home</a:t>
            </a:r>
          </a:p>
          <a:p>
            <a:pPr lvl="1"/>
            <a:r>
              <a:rPr lang="en-US" dirty="0"/>
              <a:t>Uses monopoly pricing (MC=MR) in both markets separately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BFE2A-4DA2-1D4D-9816-282B1BC4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ACFEF-E520-C849-943B-2086F1C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353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96528-72E7-684C-9545-C3E50B4F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C054E-AF87-9A4A-8AC6-757B268321FD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8077199" cy="1981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Consider an equilibrium with a single firm at home (A) that can also export to a foreign market, B, whose home supply and demand lead to the import demand curve MD</a:t>
            </a:r>
            <a:r>
              <a:rPr lang="en-US" sz="2000" baseline="30000" dirty="0"/>
              <a:t>B</a:t>
            </a:r>
            <a:r>
              <a:rPr lang="en-US" sz="2000" dirty="0"/>
              <a:t> shown</a:t>
            </a:r>
          </a:p>
          <a:p>
            <a:r>
              <a:rPr lang="en-US" sz="2000" dirty="0"/>
              <a:t>Assume Country A’s domestic market is protected by a prohibitive tariff</a:t>
            </a:r>
          </a:p>
          <a:p>
            <a:r>
              <a:rPr lang="en-US" sz="2000" dirty="0"/>
              <a:t>As drawn, P</a:t>
            </a:r>
            <a:r>
              <a:rPr lang="en-US" sz="2000" baseline="-25000" dirty="0"/>
              <a:t>1</a:t>
            </a:r>
            <a:r>
              <a:rPr lang="en-US" sz="2000" baseline="30000" dirty="0"/>
              <a:t>A</a:t>
            </a:r>
            <a:r>
              <a:rPr lang="en-US" sz="2000" dirty="0"/>
              <a:t> &gt; P</a:t>
            </a:r>
            <a:r>
              <a:rPr lang="en-US" sz="2000" baseline="-25000" dirty="0"/>
              <a:t>1</a:t>
            </a:r>
            <a:r>
              <a:rPr lang="en-US" sz="2000" baseline="30000" dirty="0"/>
              <a:t>B </a:t>
            </a:r>
            <a:r>
              <a:rPr lang="en-US" sz="2000" dirty="0"/>
              <a:t>so the firm is dumping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91944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1219200" y="4724400"/>
            <a:ext cx="4114800" cy="1625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With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fixed, ADD raises price to demanders like any other tariff, and imports fall</a:t>
            </a: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2127D09-B595-FE45-B5CA-6E9F06D873F1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041153" y="54236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FB26A3-0341-2B1F-8810-17630B8E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0810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422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>
            <a:extLst>
              <a:ext uri="{FF2B5EF4-FFF2-40B4-BE49-F238E27FC236}">
                <a16:creationId xmlns:a16="http://schemas.microsoft.com/office/drawing/2014/main" id="{1681776B-092C-8743-A5CC-2ABABC4070B6}"/>
              </a:ext>
            </a:extLst>
          </p:cNvPr>
          <p:cNvSpPr/>
          <p:nvPr/>
        </p:nvSpPr>
        <p:spPr>
          <a:xfrm>
            <a:off x="7162799" y="3089032"/>
            <a:ext cx="269631" cy="381000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Triangle 69">
            <a:extLst>
              <a:ext uri="{FF2B5EF4-FFF2-40B4-BE49-F238E27FC236}">
                <a16:creationId xmlns:a16="http://schemas.microsoft.com/office/drawing/2014/main" id="{33B1C5B6-E62E-8548-80BA-96109F6EAC57}"/>
              </a:ext>
            </a:extLst>
          </p:cNvPr>
          <p:cNvSpPr/>
          <p:nvPr/>
        </p:nvSpPr>
        <p:spPr>
          <a:xfrm flipH="1">
            <a:off x="6582506" y="3124200"/>
            <a:ext cx="351691" cy="35755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CF59A25-9DD2-C347-8365-D756AD18E026}"/>
              </a:ext>
            </a:extLst>
          </p:cNvPr>
          <p:cNvSpPr/>
          <p:nvPr/>
        </p:nvSpPr>
        <p:spPr>
          <a:xfrm>
            <a:off x="3969172" y="3478107"/>
            <a:ext cx="572347" cy="48429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795B8CB-D98B-D647-994C-865B1D275C50}"/>
              </a:ext>
            </a:extLst>
          </p:cNvPr>
          <p:cNvSpPr txBox="1"/>
          <p:nvPr/>
        </p:nvSpPr>
        <p:spPr>
          <a:xfrm>
            <a:off x="6096000" y="4724400"/>
            <a:ext cx="2443174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     +c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F1C99B-B21E-754D-95D1-F16911B0B95E}"/>
              </a:ext>
            </a:extLst>
          </p:cNvPr>
          <p:cNvSpPr txBox="1"/>
          <p:nvPr/>
        </p:nvSpPr>
        <p:spPr>
          <a:xfrm>
            <a:off x="6251283" y="3104429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3E368ED-FA33-F948-8D1B-AD4216AB24BB}"/>
              </a:ext>
            </a:extLst>
          </p:cNvPr>
          <p:cNvCxnSpPr/>
          <p:nvPr/>
        </p:nvCxnSpPr>
        <p:spPr>
          <a:xfrm flipH="1" flipV="1">
            <a:off x="69342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D3FD105-5CBC-3444-830B-88AB3358CB98}"/>
              </a:ext>
            </a:extLst>
          </p:cNvPr>
          <p:cNvCxnSpPr/>
          <p:nvPr/>
        </p:nvCxnSpPr>
        <p:spPr>
          <a:xfrm flipH="1" flipV="1">
            <a:off x="71628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028AF07-4B12-5342-AAC4-23FEA50FAE35}"/>
              </a:ext>
            </a:extLst>
          </p:cNvPr>
          <p:cNvSpPr txBox="1"/>
          <p:nvPr/>
        </p:nvSpPr>
        <p:spPr>
          <a:xfrm>
            <a:off x="6700658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ACA66A8-581D-2C41-A4CF-8F0A602ABF07}"/>
              </a:ext>
            </a:extLst>
          </p:cNvPr>
          <p:cNvSpPr txBox="1"/>
          <p:nvPr/>
        </p:nvSpPr>
        <p:spPr>
          <a:xfrm>
            <a:off x="6897542" y="3119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771E30-9CA7-D047-813A-3C65B474407B}"/>
              </a:ext>
            </a:extLst>
          </p:cNvPr>
          <p:cNvSpPr txBox="1"/>
          <p:nvPr/>
        </p:nvSpPr>
        <p:spPr>
          <a:xfrm>
            <a:off x="7091542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90FD3E-A0B4-C642-8135-CC5C825F5788}"/>
              </a:ext>
            </a:extLst>
          </p:cNvPr>
          <p:cNvSpPr txBox="1"/>
          <p:nvPr/>
        </p:nvSpPr>
        <p:spPr>
          <a:xfrm>
            <a:off x="30480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	          </a:t>
            </a:r>
            <a:r>
              <a:rPr lang="en-US" sz="1200" u="sng" dirty="0">
                <a:latin typeface="Cambria"/>
                <a:cs typeface="Cambria"/>
              </a:rPr>
              <a:t>   –(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 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	             –(</a:t>
            </a:r>
            <a:r>
              <a:rPr lang="en-US" sz="1200" dirty="0" err="1">
                <a:latin typeface="Cambria"/>
                <a:cs typeface="Cambria"/>
              </a:rPr>
              <a:t>e+f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95A8978-6BD8-2F46-953C-194D736E1EFA}"/>
              </a:ext>
            </a:extLst>
          </p:cNvPr>
          <p:cNvSpPr txBox="1"/>
          <p:nvPr/>
        </p:nvSpPr>
        <p:spPr>
          <a:xfrm>
            <a:off x="40386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EDE4A32-C792-D047-BAD4-90293D2B2ECE}"/>
              </a:ext>
            </a:extLst>
          </p:cNvPr>
          <p:cNvSpPr txBox="1"/>
          <p:nvPr/>
        </p:nvSpPr>
        <p:spPr>
          <a:xfrm>
            <a:off x="42672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D4C4F9-2A67-CCDB-E49B-61C07B57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8986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0" grpId="0" animBg="1"/>
      <p:bldP spid="69" grpId="0" animBg="1"/>
      <p:bldP spid="56" grpId="0" animBg="1"/>
      <p:bldP spid="6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</a:t>
            </a:r>
            <a:r>
              <a:rPr lang="en-US" sz="3200" u="sng" dirty="0"/>
              <a:t>changed</a:t>
            </a:r>
            <a:r>
              <a:rPr lang="en-US" sz="3200" dirty="0"/>
              <a:t>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946401" y="3111499"/>
            <a:ext cx="787398" cy="369332"/>
            <a:chOff x="2946401" y="3111499"/>
            <a:chExt cx="787398" cy="369332"/>
          </a:xfrm>
        </p:grpSpPr>
        <p:sp>
          <p:nvSpPr>
            <p:cNvPr id="47" name="Left Brace 46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914399" y="4724400"/>
            <a:ext cx="7281334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A3AE7-850C-B4B1-9E6F-1F1FC4CF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3320568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AD610628-5DF0-C84A-A0ED-62E03F1E4AFC}"/>
              </a:ext>
            </a:extLst>
          </p:cNvPr>
          <p:cNvSpPr txBox="1">
            <a:spLocks/>
          </p:cNvSpPr>
          <p:nvPr/>
        </p:nvSpPr>
        <p:spPr bwMode="auto">
          <a:xfrm>
            <a:off x="914398" y="4724400"/>
            <a:ext cx="7454901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r>
              <a:rPr lang="en-US" sz="2400" dirty="0"/>
              <a:t>ADD, set equal to P</a:t>
            </a:r>
            <a:r>
              <a:rPr lang="en-US" sz="2400" baseline="-25000" dirty="0"/>
              <a:t>1</a:t>
            </a:r>
            <a:r>
              <a:rPr lang="en-US" sz="2400" baseline="30000" dirty="0"/>
              <a:t>A </a:t>
            </a:r>
            <a:r>
              <a:rPr lang="en-US" sz="2400" dirty="0"/>
              <a:t>– P</a:t>
            </a:r>
            <a:r>
              <a:rPr lang="en-US" sz="2400" baseline="-25000" dirty="0"/>
              <a:t>1</a:t>
            </a:r>
            <a:r>
              <a:rPr lang="en-US" sz="2400" baseline="30000" dirty="0"/>
              <a:t>B</a:t>
            </a:r>
            <a:r>
              <a:rPr lang="en-US" sz="2400" dirty="0"/>
              <a:t>, acts as downward shift in demand (and MR) for the exporting firm</a:t>
            </a:r>
          </a:p>
          <a:p>
            <a:r>
              <a:rPr lang="en-US" sz="2400" dirty="0"/>
              <a:t>Effect is to lower export price but by less than tariff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8B906C4-E18A-7B40-9241-58380D7BD808}"/>
              </a:ext>
            </a:extLst>
          </p:cNvPr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4B8C2D21-D297-6C4C-A680-5C3051DEE464}"/>
              </a:ext>
            </a:extLst>
          </p:cNvPr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4FA7FDCE-5E51-BF42-88D7-8E8BECAEF6C5}"/>
              </a:ext>
            </a:extLst>
          </p:cNvPr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36AA5214-A737-0346-9BA4-802CB7AAEDD5}"/>
              </a:ext>
            </a:extLst>
          </p:cNvPr>
          <p:cNvSpPr txBox="1"/>
          <p:nvPr/>
        </p:nvSpPr>
        <p:spPr>
          <a:xfrm>
            <a:off x="3229319" y="3442731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78882B6-5B82-2B43-8507-FE991C3F6A13}"/>
              </a:ext>
            </a:extLst>
          </p:cNvPr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E5479D6-54D6-8042-A225-2A327D6926BE}"/>
              </a:ext>
            </a:extLst>
          </p:cNvPr>
          <p:cNvCxnSpPr/>
          <p:nvPr/>
        </p:nvCxnSpPr>
        <p:spPr>
          <a:xfrm flipH="1" flipV="1">
            <a:off x="4213225" y="4413250"/>
            <a:ext cx="333377" cy="635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74C56AC7-3DAE-A041-93B5-D392659A446A}"/>
              </a:ext>
            </a:extLst>
          </p:cNvPr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4DD683ED-CD91-AB48-AB87-EC23393D4D14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574553" y="41282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0CB347D-87AF-164E-B2B3-1FF350C0E7D8}"/>
              </a:ext>
            </a:extLst>
          </p:cNvPr>
          <p:cNvSpPr txBox="1"/>
          <p:nvPr/>
        </p:nvSpPr>
        <p:spPr>
          <a:xfrm>
            <a:off x="5275174" y="2920876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28CD7-6AC2-90D3-4B9A-BE5C2D73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7121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5" grpId="0" animBg="1"/>
      <p:bldP spid="5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2C37531-D3A6-CC45-9655-96308F1B089E}"/>
              </a:ext>
            </a:extLst>
          </p:cNvPr>
          <p:cNvSpPr/>
          <p:nvPr/>
        </p:nvSpPr>
        <p:spPr>
          <a:xfrm>
            <a:off x="6778388" y="3295934"/>
            <a:ext cx="536812" cy="314221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11D078-7AFC-CB40-A7EB-98BFF388288C}"/>
              </a:ext>
            </a:extLst>
          </p:cNvPr>
          <p:cNvGrpSpPr/>
          <p:nvPr/>
        </p:nvGrpSpPr>
        <p:grpSpPr>
          <a:xfrm>
            <a:off x="6097291" y="3287110"/>
            <a:ext cx="1337179" cy="206861"/>
            <a:chOff x="6107230" y="3287110"/>
            <a:chExt cx="1337179" cy="206861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99D3F7F-6DC3-D24D-9FF3-73841C61EB83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ight Triangle 100">
              <a:extLst>
                <a:ext uri="{FF2B5EF4-FFF2-40B4-BE49-F238E27FC236}">
                  <a16:creationId xmlns:a16="http://schemas.microsoft.com/office/drawing/2014/main" id="{E1304BB3-085A-AE4F-B41C-8A089E74CDC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07071-2166-D34A-8B25-83B2DDC66829}"/>
              </a:ext>
            </a:extLst>
          </p:cNvPr>
          <p:cNvGrpSpPr/>
          <p:nvPr/>
        </p:nvGrpSpPr>
        <p:grpSpPr>
          <a:xfrm>
            <a:off x="6096000" y="3294665"/>
            <a:ext cx="677876" cy="193808"/>
            <a:chOff x="6096000" y="3294665"/>
            <a:chExt cx="677876" cy="193808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00EE9ABB-0245-3143-BE70-8E912FACCAB8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9A0AE6F-CD71-5040-879A-D9AB1322FD7B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4A2223D-72FB-794E-A091-AA7F51B8711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BB2C056-0AAB-E64C-8EA9-02F2DBBCAF1B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13B6D1-95B1-A640-BECB-5EE5C1E5F3D5}"/>
              </a:ext>
            </a:extLst>
          </p:cNvPr>
          <p:cNvSpPr txBox="1"/>
          <p:nvPr/>
        </p:nvSpPr>
        <p:spPr>
          <a:xfrm>
            <a:off x="5284410" y="2967058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CD96EEB-C87F-BA4B-BAF9-18BF5891EBB8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CE48A-5F7F-40CF-832C-EE1F19516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1692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1" grpId="0" animBg="1"/>
      <p:bldP spid="121" grpId="1" animBg="1"/>
      <p:bldP spid="121" grpId="2" animBg="1"/>
      <p:bldP spid="103" grpId="0" animBg="1"/>
      <p:bldP spid="105" grpId="0" animBg="1"/>
      <p:bldP spid="108" grpId="0" animBg="1"/>
      <p:bldP spid="102" grpId="0" animBg="1"/>
      <p:bldP spid="102" grpId="1" animBg="1"/>
      <p:bldP spid="92" grpId="0" animBg="1"/>
      <p:bldP spid="110" grpId="0" animBg="1"/>
      <p:bldP spid="106" grpId="0"/>
      <p:bldP spid="10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35625" y="29199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7C86A748-09DF-7A4C-941B-12BC672D5B94}"/>
              </a:ext>
            </a:extLst>
          </p:cNvPr>
          <p:cNvSpPr txBox="1"/>
          <p:nvPr/>
        </p:nvSpPr>
        <p:spPr>
          <a:xfrm>
            <a:off x="4572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for world:</a:t>
            </a:r>
          </a:p>
          <a:p>
            <a:r>
              <a:rPr lang="en-US" sz="1200" dirty="0">
                <a:latin typeface="Cambria"/>
                <a:cs typeface="Cambria"/>
              </a:rPr>
              <a:t>Note that (</a:t>
            </a:r>
            <a:r>
              <a:rPr lang="en-US" sz="1200" dirty="0" err="1">
                <a:latin typeface="Cambria"/>
                <a:cs typeface="Cambria"/>
              </a:rPr>
              <a:t>h+i</a:t>
            </a:r>
            <a:r>
              <a:rPr lang="en-US" sz="1200" dirty="0">
                <a:latin typeface="Cambria"/>
                <a:cs typeface="Cambria"/>
              </a:rPr>
              <a:t>) = e</a:t>
            </a:r>
          </a:p>
          <a:p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world loses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2123C51-168C-304A-A2EA-B7D83C09B68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3E789A5-0FED-E949-B86B-8CBD5A0E7EAD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72E2FBB-B861-F94B-9ABF-AF86D3248ECE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C795F-BA94-9ED8-426C-0813109F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9445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03" grpId="0" animBg="1"/>
      <p:bldP spid="93" grpId="0"/>
      <p:bldP spid="94" grpId="0"/>
      <p:bldP spid="99" grpId="0"/>
      <p:bldP spid="115" grpId="0"/>
      <p:bldP spid="90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28750" y="2698750"/>
            <a:ext cx="635000" cy="26035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1450" y="2705100"/>
            <a:ext cx="641350" cy="5683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82800" y="2965450"/>
            <a:ext cx="0" cy="12954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/>
          <p:cNvSpPr>
            <a:spLocks noGrp="1"/>
          </p:cNvSpPr>
          <p:nvPr>
            <p:ph idx="1"/>
          </p:nvPr>
        </p:nvSpPr>
        <p:spPr>
          <a:xfrm>
            <a:off x="914399" y="4555067"/>
            <a:ext cx="7281334" cy="17695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Now firm combines the two markets, now facing </a:t>
            </a:r>
            <a:r>
              <a:rPr lang="en-US" sz="2000" u="sng" dirty="0"/>
              <a:t>single</a:t>
            </a:r>
            <a:r>
              <a:rPr lang="en-US" sz="2000" dirty="0"/>
              <a:t> demand curve D</a:t>
            </a:r>
            <a:r>
              <a:rPr lang="en-US" sz="2000" baseline="30000" dirty="0"/>
              <a:t>A</a:t>
            </a:r>
            <a:r>
              <a:rPr lang="en-US" sz="2000" dirty="0"/>
              <a:t>+MD</a:t>
            </a:r>
            <a:r>
              <a:rPr lang="en-US" sz="2000" baseline="30000" dirty="0"/>
              <a:t>B</a:t>
            </a:r>
          </a:p>
          <a:p>
            <a:r>
              <a:rPr lang="en-US" sz="2000" dirty="0"/>
              <a:t>Corresponding MR curve</a:t>
            </a:r>
            <a:r>
              <a:rPr lang="en-US" sz="2000" dirty="0">
                <a:solidFill>
                  <a:srgbClr val="000000"/>
                </a:solidFill>
              </a:rPr>
              <a:t>, MR</a:t>
            </a:r>
            <a:r>
              <a:rPr lang="en-US" sz="2000" baseline="30000" dirty="0">
                <a:solidFill>
                  <a:srgbClr val="000000"/>
                </a:solidFill>
              </a:rPr>
              <a:t>A+B</a:t>
            </a:r>
            <a:r>
              <a:rPr lang="en-US" sz="2000" dirty="0"/>
              <a:t>, </a:t>
            </a:r>
          </a:p>
          <a:p>
            <a:r>
              <a:rPr lang="en-US" sz="2000" dirty="0"/>
              <a:t>Determines price </a:t>
            </a:r>
            <a:r>
              <a:rPr lang="en-US" sz="2000" dirty="0">
                <a:solidFill>
                  <a:srgbClr val="000000"/>
                </a:solidFill>
              </a:rPr>
              <a:t>P</a:t>
            </a:r>
            <a:r>
              <a:rPr lang="en-US" sz="2000" baseline="-25000" dirty="0">
                <a:solidFill>
                  <a:srgbClr val="00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/>
              <a:t>charged in both markets</a:t>
            </a:r>
          </a:p>
          <a:p>
            <a:r>
              <a:rPr lang="en-US" sz="2000" dirty="0"/>
              <a:t>Result:  Price falls at home and rises abroad</a:t>
            </a: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571625" y="3121025"/>
            <a:ext cx="0" cy="1651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BAB3FAA-6599-1B4A-BE8D-4F8B7FA77CCE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650753" y="4890211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D057F-FAE7-561D-FE95-527752703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1033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53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9715926-5B01-E243-B932-F58D25A1FC57}"/>
              </a:ext>
            </a:extLst>
          </p:cNvPr>
          <p:cNvGrpSpPr/>
          <p:nvPr/>
        </p:nvGrpSpPr>
        <p:grpSpPr>
          <a:xfrm>
            <a:off x="1448102" y="3120441"/>
            <a:ext cx="930158" cy="147899"/>
            <a:chOff x="1448102" y="3120441"/>
            <a:chExt cx="930158" cy="147899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BB2B3B9-0C1A-8044-9B3C-C960A36F91CE}"/>
                </a:ext>
              </a:extLst>
            </p:cNvPr>
            <p:cNvSpPr/>
            <p:nvPr/>
          </p:nvSpPr>
          <p:spPr>
            <a:xfrm>
              <a:off x="1448102" y="3123448"/>
              <a:ext cx="817430" cy="144892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ight Triangle 123">
              <a:extLst>
                <a:ext uri="{FF2B5EF4-FFF2-40B4-BE49-F238E27FC236}">
                  <a16:creationId xmlns:a16="http://schemas.microsoft.com/office/drawing/2014/main" id="{4584136B-FED7-0E45-B7A8-CD4816218D03}"/>
                </a:ext>
              </a:extLst>
            </p:cNvPr>
            <p:cNvSpPr/>
            <p:nvPr/>
          </p:nvSpPr>
          <p:spPr>
            <a:xfrm>
              <a:off x="2256913" y="3120441"/>
              <a:ext cx="121347" cy="144609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3870207-BDB0-284A-AE02-6BD08FA0CE48}"/>
              </a:ext>
            </a:extLst>
          </p:cNvPr>
          <p:cNvGrpSpPr/>
          <p:nvPr/>
        </p:nvGrpSpPr>
        <p:grpSpPr>
          <a:xfrm>
            <a:off x="6594473" y="3263900"/>
            <a:ext cx="847727" cy="232652"/>
            <a:chOff x="6594472" y="3263900"/>
            <a:chExt cx="863603" cy="23265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BA3BFE5-DC9F-0043-AA60-AF2A3B691CD3}"/>
                </a:ext>
              </a:extLst>
            </p:cNvPr>
            <p:cNvSpPr/>
            <p:nvPr/>
          </p:nvSpPr>
          <p:spPr>
            <a:xfrm>
              <a:off x="6815797" y="3273082"/>
              <a:ext cx="485335" cy="215705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>
              <a:extLst>
                <a:ext uri="{FF2B5EF4-FFF2-40B4-BE49-F238E27FC236}">
                  <a16:creationId xmlns:a16="http://schemas.microsoft.com/office/drawing/2014/main" id="{5A40127B-AED8-0041-BF32-6108B2BB981B}"/>
                </a:ext>
              </a:extLst>
            </p:cNvPr>
            <p:cNvSpPr/>
            <p:nvPr/>
          </p:nvSpPr>
          <p:spPr>
            <a:xfrm flipH="1">
              <a:off x="6594472" y="3263900"/>
              <a:ext cx="212727" cy="2326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0B6E5E08-99BA-2E4B-A526-C4C39A98FB1F}"/>
                </a:ext>
              </a:extLst>
            </p:cNvPr>
            <p:cNvSpPr/>
            <p:nvPr/>
          </p:nvSpPr>
          <p:spPr>
            <a:xfrm>
              <a:off x="7292972" y="3267075"/>
              <a:ext cx="165103" cy="2199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2DEEBD9-E768-C948-B787-465E1BB7FA33}"/>
              </a:ext>
            </a:extLst>
          </p:cNvPr>
          <p:cNvGrpSpPr/>
          <p:nvPr/>
        </p:nvGrpSpPr>
        <p:grpSpPr>
          <a:xfrm>
            <a:off x="6096000" y="3272367"/>
            <a:ext cx="664633" cy="216106"/>
            <a:chOff x="6096000" y="3294665"/>
            <a:chExt cx="677876" cy="19380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6BD45AA-C4E4-9447-AD8D-EB5FC2B0540A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3393C73F-3E4A-6A45-9A5B-8BCE0BF4DBF5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7E5042C-5E8A-BE41-8475-7B1F828BE77E}"/>
              </a:ext>
            </a:extLst>
          </p:cNvPr>
          <p:cNvGrpSpPr/>
          <p:nvPr/>
        </p:nvGrpSpPr>
        <p:grpSpPr>
          <a:xfrm>
            <a:off x="6097291" y="3244850"/>
            <a:ext cx="1337179" cy="249121"/>
            <a:chOff x="6107230" y="3287110"/>
            <a:chExt cx="1337179" cy="20686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F4226AB-58E0-7240-B03F-C6FEC6AC34A9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ight Triangle 66">
              <a:extLst>
                <a:ext uri="{FF2B5EF4-FFF2-40B4-BE49-F238E27FC236}">
                  <a16:creationId xmlns:a16="http://schemas.microsoft.com/office/drawing/2014/main" id="{945593A9-4BB5-E541-9DE1-797421C82FE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C673F1F-D345-734E-99AE-C5A8B93C3C19}"/>
              </a:ext>
            </a:extLst>
          </p:cNvPr>
          <p:cNvCxnSpPr/>
          <p:nvPr/>
        </p:nvCxnSpPr>
        <p:spPr>
          <a:xfrm flipV="1">
            <a:off x="6816969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669507E-1ACE-634C-8AC1-A3E1FE2E9615}"/>
              </a:ext>
            </a:extLst>
          </p:cNvPr>
          <p:cNvCxnSpPr/>
          <p:nvPr/>
        </p:nvCxnSpPr>
        <p:spPr>
          <a:xfrm flipV="1">
            <a:off x="7292731" y="3289984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30DE8F7-ADE6-B54A-B376-8849D8B77B54}"/>
              </a:ext>
            </a:extLst>
          </p:cNvPr>
          <p:cNvSpPr txBox="1"/>
          <p:nvPr/>
        </p:nvSpPr>
        <p:spPr>
          <a:xfrm>
            <a:off x="6096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a+b+c+d</a:t>
            </a:r>
            <a:r>
              <a:rPr lang="en-US" sz="1200" u="sng" dirty="0">
                <a:latin typeface="Cambria"/>
                <a:cs typeface="Cambria"/>
              </a:rPr>
              <a:t>)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–(</a:t>
            </a:r>
            <a:r>
              <a:rPr lang="en-US" sz="1200" dirty="0" err="1">
                <a:latin typeface="Cambria"/>
                <a:cs typeface="Cambria"/>
              </a:rPr>
              <a:t>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850AAC1-9A11-A248-9414-232DABA50154}"/>
              </a:ext>
            </a:extLst>
          </p:cNvPr>
          <p:cNvSpPr txBox="1"/>
          <p:nvPr/>
        </p:nvSpPr>
        <p:spPr>
          <a:xfrm>
            <a:off x="6202744" y="317384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3936ECE-F3B4-A94B-B4ED-B4C7F8CB8836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E2422A1-DD9F-A948-B55A-3533B96E5DA7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BF2F1FB-4521-E741-86F1-6B8F9C422EC3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2A2DC1C2-470C-5B4E-89D2-A7342B5042A8}"/>
              </a:ext>
            </a:extLst>
          </p:cNvPr>
          <p:cNvCxnSpPr>
            <a:cxnSpLocks/>
          </p:cNvCxnSpPr>
          <p:nvPr/>
        </p:nvCxnSpPr>
        <p:spPr>
          <a:xfrm flipV="1">
            <a:off x="6562725" y="3411421"/>
            <a:ext cx="188110" cy="39540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D67F676-91DC-F44E-9435-78D351272DBB}"/>
              </a:ext>
            </a:extLst>
          </p:cNvPr>
          <p:cNvCxnSpPr>
            <a:cxnSpLocks/>
          </p:cNvCxnSpPr>
          <p:nvPr/>
        </p:nvCxnSpPr>
        <p:spPr>
          <a:xfrm flipH="1" flipV="1">
            <a:off x="7336078" y="3417396"/>
            <a:ext cx="141047" cy="408479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B1C18567-4665-C443-B2BB-ABAE37E3F55D}"/>
              </a:ext>
            </a:extLst>
          </p:cNvPr>
          <p:cNvSpPr txBox="1"/>
          <p:nvPr/>
        </p:nvSpPr>
        <p:spPr>
          <a:xfrm>
            <a:off x="1143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Exporting Country, A:</a:t>
            </a:r>
          </a:p>
          <a:p>
            <a:r>
              <a:rPr lang="en-US" sz="1200" dirty="0">
                <a:latin typeface="Cambria"/>
                <a:cs typeface="Cambria"/>
              </a:rPr>
              <a:t>Demanders gain 	e</a:t>
            </a:r>
          </a:p>
          <a:p>
            <a:r>
              <a:rPr lang="en-US" sz="1200" dirty="0">
                <a:latin typeface="Cambria"/>
                <a:cs typeface="Cambria"/>
              </a:rPr>
              <a:t>Firm loses		?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	?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0F1DFF0D-3F1B-DD4D-AEAA-AA0EE7897A34}"/>
              </a:ext>
            </a:extLst>
          </p:cNvPr>
          <p:cNvCxnSpPr>
            <a:cxnSpLocks/>
          </p:cNvCxnSpPr>
          <p:nvPr/>
        </p:nvCxnSpPr>
        <p:spPr>
          <a:xfrm flipH="1">
            <a:off x="1676400" y="2590800"/>
            <a:ext cx="457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8E5E04B-43B5-AA42-ABE1-644668E2FD8B}"/>
              </a:ext>
            </a:extLst>
          </p:cNvPr>
          <p:cNvCxnSpPr>
            <a:cxnSpLocks/>
          </p:cNvCxnSpPr>
          <p:nvPr/>
        </p:nvCxnSpPr>
        <p:spPr>
          <a:xfrm flipH="1">
            <a:off x="2057400" y="2590800"/>
            <a:ext cx="76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74DAD89-2059-DF44-89C0-332488E3D2F2}"/>
              </a:ext>
            </a:extLst>
          </p:cNvPr>
          <p:cNvCxnSpPr>
            <a:cxnSpLocks/>
          </p:cNvCxnSpPr>
          <p:nvPr/>
        </p:nvCxnSpPr>
        <p:spPr>
          <a:xfrm>
            <a:off x="2134685" y="2600020"/>
            <a:ext cx="158299" cy="628126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9FA00708-4F9B-1947-ACB2-4992F30B70F4}"/>
              </a:ext>
            </a:extLst>
          </p:cNvPr>
          <p:cNvSpPr txBox="1"/>
          <p:nvPr/>
        </p:nvSpPr>
        <p:spPr>
          <a:xfrm>
            <a:off x="1997915" y="230120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C3AEFC-5283-5630-A8C2-56A8AFB5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03432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26" grpId="0" animBg="1"/>
      <p:bldP spid="13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9593"/>
            <a:ext cx="8229600" cy="4525963"/>
          </a:xfrm>
        </p:spPr>
        <p:txBody>
          <a:bodyPr/>
          <a:lstStyle/>
          <a:p>
            <a:r>
              <a:rPr lang="en-US" dirty="0"/>
              <a:t>If export price unchanged</a:t>
            </a:r>
          </a:p>
          <a:p>
            <a:pPr lvl="1"/>
            <a:r>
              <a:rPr lang="en-US" dirty="0"/>
              <a:t>Exporter sells less and loses profit</a:t>
            </a:r>
          </a:p>
          <a:p>
            <a:pPr lvl="1"/>
            <a:r>
              <a:rPr lang="en-US" dirty="0"/>
              <a:t>Importer has same effects as usual small-country tariff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</a:t>
            </a:r>
          </a:p>
          <a:p>
            <a:pPr lvl="2"/>
            <a:r>
              <a:rPr lang="en-US" dirty="0"/>
              <a:t>Government gains</a:t>
            </a:r>
          </a:p>
          <a:p>
            <a:pPr lvl="2"/>
            <a:r>
              <a:rPr lang="en-US" dirty="0"/>
              <a:t>Dead-weight loss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947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320"/>
            <a:ext cx="8229600" cy="4525963"/>
          </a:xfrm>
        </p:spPr>
        <p:txBody>
          <a:bodyPr/>
          <a:lstStyle/>
          <a:p>
            <a:r>
              <a:rPr lang="en-US" dirty="0"/>
              <a:t>If exporter resets price to maximize profit (and ADD is unchanged)</a:t>
            </a:r>
          </a:p>
          <a:p>
            <a:pPr lvl="1"/>
            <a:r>
              <a:rPr lang="en-US" dirty="0"/>
              <a:t>Exporter lowers price, but by less than tariff</a:t>
            </a:r>
          </a:p>
          <a:p>
            <a:pPr lvl="1"/>
            <a:r>
              <a:rPr lang="en-US" dirty="0"/>
              <a:t>Exporter loses profit, but loses less than if price unchanged</a:t>
            </a:r>
          </a:p>
          <a:p>
            <a:pPr lvl="1"/>
            <a:r>
              <a:rPr lang="en-US" dirty="0"/>
              <a:t>Importer has same effects as usual large-country tariff</a:t>
            </a:r>
          </a:p>
          <a:p>
            <a:pPr lvl="2"/>
            <a:r>
              <a:rPr lang="en-US" dirty="0"/>
              <a:t>Suppliers gain, demanders lose, government gains</a:t>
            </a:r>
          </a:p>
          <a:p>
            <a:pPr lvl="2"/>
            <a:r>
              <a:rPr lang="en-US" dirty="0"/>
              <a:t>Country </a:t>
            </a:r>
            <a:r>
              <a:rPr lang="en-US" u="sng" dirty="0"/>
              <a:t>may</a:t>
            </a:r>
            <a:r>
              <a:rPr lang="en-US" dirty="0"/>
              <a:t> gain</a:t>
            </a:r>
          </a:p>
          <a:p>
            <a:pPr lvl="2"/>
            <a:r>
              <a:rPr lang="en-US" dirty="0"/>
              <a:t>Terms of trade improves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06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2775"/>
            <a:ext cx="8229600" cy="4525963"/>
          </a:xfrm>
        </p:spPr>
        <p:txBody>
          <a:bodyPr/>
          <a:lstStyle/>
          <a:p>
            <a:r>
              <a:rPr lang="en-US" dirty="0"/>
              <a:t>If exporter sets a single price for home and exporter (so as </a:t>
            </a:r>
            <a:r>
              <a:rPr lang="en-US" u="sng" dirty="0"/>
              <a:t>not</a:t>
            </a:r>
            <a:r>
              <a:rPr lang="en-US" dirty="0"/>
              <a:t> to dump)</a:t>
            </a:r>
          </a:p>
          <a:p>
            <a:pPr lvl="1"/>
            <a:r>
              <a:rPr lang="en-US" dirty="0"/>
              <a:t>Home price falls, export price rises</a:t>
            </a:r>
          </a:p>
          <a:p>
            <a:pPr lvl="1"/>
            <a:r>
              <a:rPr lang="en-US" dirty="0"/>
              <a:t>Exporter profit falls</a:t>
            </a:r>
          </a:p>
          <a:p>
            <a:pPr lvl="1"/>
            <a:r>
              <a:rPr lang="en-US" dirty="0"/>
              <a:t>Importing country does </a:t>
            </a:r>
            <a:r>
              <a:rPr lang="en-US" u="sng" dirty="0"/>
              <a:t>not</a:t>
            </a:r>
            <a:r>
              <a:rPr lang="en-US" dirty="0"/>
              <a:t> use tariff (ADD)</a:t>
            </a:r>
          </a:p>
          <a:p>
            <a:pPr lvl="1"/>
            <a:r>
              <a:rPr lang="en-US" dirty="0"/>
              <a:t>Importing country welfare: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 more</a:t>
            </a:r>
          </a:p>
          <a:p>
            <a:pPr lvl="2"/>
            <a:r>
              <a:rPr lang="en-US" dirty="0"/>
              <a:t>Government gains nothing</a:t>
            </a:r>
          </a:p>
          <a:p>
            <a:pPr lvl="2"/>
            <a:r>
              <a:rPr lang="en-US" dirty="0"/>
              <a:t>Terms of trade worsens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11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what circumstances are imports regarded as “dumped”?</a:t>
            </a:r>
          </a:p>
          <a:p>
            <a:r>
              <a:rPr lang="en-US" dirty="0"/>
              <a:t>What is the “dumping margin”?</a:t>
            </a:r>
          </a:p>
          <a:p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077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219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three cases considered here, which seems most likely to you?</a:t>
            </a:r>
          </a:p>
          <a:p>
            <a:pPr lvl="1"/>
            <a:r>
              <a:rPr lang="en-US" dirty="0"/>
              <a:t>No change in dumper’s prices</a:t>
            </a:r>
          </a:p>
          <a:p>
            <a:pPr lvl="1"/>
            <a:r>
              <a:rPr lang="en-US" dirty="0"/>
              <a:t>Dumper’s export price changes</a:t>
            </a:r>
          </a:p>
          <a:p>
            <a:pPr lvl="1"/>
            <a:r>
              <a:rPr lang="en-US" dirty="0"/>
              <a:t>Dumper changes both prices in order not to dump</a:t>
            </a:r>
          </a:p>
          <a:p>
            <a:r>
              <a:rPr lang="en-US" dirty="0"/>
              <a:t>Might the dumper simply raise the export price to equal its home price?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855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5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Dumping and Anti-Dumping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Dumping is defined as exporting for a price below a “fair price,” defined as</a:t>
            </a:r>
          </a:p>
          <a:p>
            <a:pPr marL="457200" lvl="1" indent="0">
              <a:buNone/>
            </a:pPr>
            <a:r>
              <a:rPr lang="en-US" sz="2400" dirty="0"/>
              <a:t>EITHER</a:t>
            </a:r>
          </a:p>
          <a:p>
            <a:pPr lvl="1"/>
            <a:r>
              <a:rPr lang="en-US" sz="2400" dirty="0"/>
              <a:t>What the exporter charges in its home market, </a:t>
            </a:r>
          </a:p>
          <a:p>
            <a:pPr marL="457200" lvl="1" indent="0">
              <a:buNone/>
            </a:pPr>
            <a:r>
              <a:rPr lang="en-US" sz="2400" dirty="0"/>
              <a:t>OR</a:t>
            </a:r>
          </a:p>
          <a:p>
            <a:pPr lvl="1"/>
            <a:r>
              <a:rPr lang="en-US" sz="2400" dirty="0"/>
              <a:t>Cost</a:t>
            </a:r>
          </a:p>
          <a:p>
            <a:r>
              <a:rPr lang="en-US" sz="2800" dirty="0"/>
              <a:t>Anti-dumping duties (ADD) are permitted by the GATT/WTO if set equal to (or below) </a:t>
            </a:r>
          </a:p>
          <a:p>
            <a:pPr lvl="1"/>
            <a:r>
              <a:rPr lang="en-US" sz="2400" dirty="0"/>
              <a:t>The dumping margin: the difference between fair price and the export price 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A5F8A-D30A-8C42-A84A-4F7880EC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433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/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05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EB5D-0B3E-D94B-A7A6-01D61DB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5F11C-9B6C-8149-B70D-C91934477F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3806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125517</TotalTime>
  <Words>3693</Words>
  <Application>Microsoft Macintosh PowerPoint</Application>
  <PresentationFormat>On-screen Show (4:3)</PresentationFormat>
  <Paragraphs>939</Paragraphs>
  <Slides>62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8" baseType="lpstr">
      <vt:lpstr>Arial</vt:lpstr>
      <vt:lpstr>Calibri</vt:lpstr>
      <vt:lpstr>Cambria</vt:lpstr>
      <vt:lpstr>Verdana</vt:lpstr>
      <vt:lpstr>Wingdings</vt:lpstr>
      <vt:lpstr>Default Design</vt:lpstr>
      <vt:lpstr>Class 23  Dumping and  Anti-Dumping Policy by Alan V. Deardorff University of Michigan 2022</vt:lpstr>
      <vt:lpstr>Announcements</vt:lpstr>
      <vt:lpstr>Pause for News</vt:lpstr>
      <vt:lpstr>Announcements</vt:lpstr>
      <vt:lpstr>Pause for Discussion</vt:lpstr>
      <vt:lpstr>Questions on Jackson</vt:lpstr>
      <vt:lpstr>Dumping and Anti-Dumping</vt:lpstr>
      <vt:lpstr>Outline</vt:lpstr>
      <vt:lpstr>Outline</vt:lpstr>
      <vt:lpstr>Predation</vt:lpstr>
      <vt:lpstr>Predation</vt:lpstr>
      <vt:lpstr>Outline</vt:lpstr>
      <vt:lpstr>Protected Home Market</vt:lpstr>
      <vt:lpstr>Marginal Revenue of a Monopoly protected by a Tariff</vt:lpstr>
      <vt:lpstr>Recall Monopoly with Tariff</vt:lpstr>
      <vt:lpstr>Monopoly with Small Tariff</vt:lpstr>
      <vt:lpstr>Monopoly with Medium Tariff</vt:lpstr>
      <vt:lpstr>Monopoly with High Tariff</vt:lpstr>
      <vt:lpstr>Pause for Discussion</vt:lpstr>
      <vt:lpstr>Questions (not asked before)</vt:lpstr>
      <vt:lpstr>Outline</vt:lpstr>
      <vt:lpstr>The Interface Problem</vt:lpstr>
      <vt:lpstr>The Interface Problem</vt:lpstr>
      <vt:lpstr>The Interface Problem</vt:lpstr>
      <vt:lpstr>The Interface Problem</vt:lpstr>
      <vt:lpstr>Outline</vt:lpstr>
      <vt:lpstr>Other Reasons for Dumping</vt:lpstr>
      <vt:lpstr>Pause for Discussion</vt:lpstr>
      <vt:lpstr>Questions on Deardorff, (“Economic Perspectives…”)</vt:lpstr>
      <vt:lpstr>Outline</vt:lpstr>
      <vt:lpstr>US Procedures for ADD</vt:lpstr>
      <vt:lpstr>PowerPoint Presentation</vt:lpstr>
      <vt:lpstr>PowerPoint Presentation</vt:lpstr>
      <vt:lpstr>PowerPoint Presentation</vt:lpstr>
      <vt:lpstr>PowerPoint Presentation</vt:lpstr>
      <vt:lpstr>Anti-Dumping Issues</vt:lpstr>
      <vt:lpstr>Pause for Discussion</vt:lpstr>
      <vt:lpstr>Questions on Jackson</vt:lpstr>
      <vt:lpstr>Anti-Dumping Issues</vt:lpstr>
      <vt:lpstr>Pause for Discussion</vt:lpstr>
      <vt:lpstr>Questions on Jackson</vt:lpstr>
      <vt:lpstr>Questions on Jackson (cont.)</vt:lpstr>
      <vt:lpstr>Questions on EC, DG-Trade</vt:lpstr>
      <vt:lpstr>Questions on Jakob,  “Lesser Duty Rule…”</vt:lpstr>
      <vt:lpstr>Outline</vt:lpstr>
      <vt:lpstr>Effects of ADD</vt:lpstr>
      <vt:lpstr>Effects of ADD</vt:lpstr>
      <vt:lpstr>Dumping Equilibrium</vt:lpstr>
      <vt:lpstr>1.  ADD Effects with unchanged export price</vt:lpstr>
      <vt:lpstr>1.  ADD Effects with unchanged export price</vt:lpstr>
      <vt:lpstr>2.  ADD Effects with changed export price</vt:lpstr>
      <vt:lpstr>2.  ADD Effects with changed export price</vt:lpstr>
      <vt:lpstr>2.  ADD Effects with changed export price</vt:lpstr>
      <vt:lpstr>2.  ADD Effects with changed export price</vt:lpstr>
      <vt:lpstr>3.  Not-Dumping Equilibrium</vt:lpstr>
      <vt:lpstr>3.  Not-Dumping Equilibrium</vt:lpstr>
      <vt:lpstr>Summary of ADD Effects</vt:lpstr>
      <vt:lpstr>Summary of ADD Effects</vt:lpstr>
      <vt:lpstr>Summary of ADD Effects</vt:lpstr>
      <vt:lpstr>Pause for Discussion</vt:lpstr>
      <vt:lpstr>Questions (Not asked before)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221</cp:revision>
  <cp:lastPrinted>2022-11-29T18:34:36Z</cp:lastPrinted>
  <dcterms:created xsi:type="dcterms:W3CDTF">2011-01-03T19:29:08Z</dcterms:created>
  <dcterms:modified xsi:type="dcterms:W3CDTF">2022-12-01T18:31:06Z</dcterms:modified>
</cp:coreProperties>
</file>